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744575"/>
            <a:ext cx="8520600" cy="1903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pl"/>
              <a:t>Potrawy dekorowane ziołami</a:t>
            </a:r>
            <a:endParaRPr/>
          </a:p>
        </p:txBody>
      </p:sp>
      <p:pic>
        <p:nvPicPr>
          <p:cNvPr id="55" name="Shape 55"/>
          <p:cNvPicPr preferRelativeResize="0"/>
          <p:nvPr/>
        </p:nvPicPr>
        <p:blipFill>
          <a:blip r:embed="rId3">
            <a:alphaModFix/>
          </a:blip>
          <a:stretch>
            <a:fillRect/>
          </a:stretch>
        </p:blipFill>
        <p:spPr>
          <a:xfrm>
            <a:off x="641275" y="3307400"/>
            <a:ext cx="2037950" cy="1483625"/>
          </a:xfrm>
          <a:prstGeom prst="rect">
            <a:avLst/>
          </a:prstGeom>
          <a:noFill/>
          <a:ln>
            <a:noFill/>
          </a:ln>
        </p:spPr>
      </p:pic>
      <p:pic>
        <p:nvPicPr>
          <p:cNvPr id="56" name="Shape 56"/>
          <p:cNvPicPr preferRelativeResize="0"/>
          <p:nvPr/>
        </p:nvPicPr>
        <p:blipFill>
          <a:blip r:embed="rId4">
            <a:alphaModFix/>
          </a:blip>
          <a:stretch>
            <a:fillRect/>
          </a:stretch>
        </p:blipFill>
        <p:spPr>
          <a:xfrm>
            <a:off x="3278875" y="3307400"/>
            <a:ext cx="2226804" cy="1483625"/>
          </a:xfrm>
          <a:prstGeom prst="rect">
            <a:avLst/>
          </a:prstGeom>
          <a:noFill/>
          <a:ln>
            <a:noFill/>
          </a:ln>
        </p:spPr>
      </p:pic>
      <p:pic>
        <p:nvPicPr>
          <p:cNvPr id="57" name="Shape 57"/>
          <p:cNvPicPr preferRelativeResize="0"/>
          <p:nvPr/>
        </p:nvPicPr>
        <p:blipFill>
          <a:blip r:embed="rId5">
            <a:alphaModFix/>
          </a:blip>
          <a:stretch>
            <a:fillRect/>
          </a:stretch>
        </p:blipFill>
        <p:spPr>
          <a:xfrm>
            <a:off x="5952375" y="3307400"/>
            <a:ext cx="2544487" cy="1483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164775"/>
            <a:ext cx="8520600" cy="8475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pl" sz="4800">
                <a:solidFill>
                  <a:srgbClr val="38761D"/>
                </a:solidFill>
              </a:rPr>
              <a:t>Bazylia</a:t>
            </a:r>
            <a:endParaRPr sz="4800">
              <a:solidFill>
                <a:srgbClr val="38761D"/>
              </a:solidFill>
            </a:endParaRPr>
          </a:p>
        </p:txBody>
      </p:sp>
      <p:pic>
        <p:nvPicPr>
          <p:cNvPr id="115" name="Shape 115"/>
          <p:cNvPicPr preferRelativeResize="0"/>
          <p:nvPr/>
        </p:nvPicPr>
        <p:blipFill>
          <a:blip r:embed="rId3">
            <a:alphaModFix/>
          </a:blip>
          <a:stretch>
            <a:fillRect/>
          </a:stretch>
        </p:blipFill>
        <p:spPr>
          <a:xfrm>
            <a:off x="2388350" y="1311175"/>
            <a:ext cx="4367300" cy="327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idx="1" type="body"/>
          </p:nvPr>
        </p:nvSpPr>
        <p:spPr>
          <a:xfrm>
            <a:off x="311700" y="141250"/>
            <a:ext cx="8520600" cy="44277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pl">
                <a:solidFill>
                  <a:schemeClr val="dk1"/>
                </a:solidFill>
                <a:highlight>
                  <a:srgbClr val="FFFFFF"/>
                </a:highlight>
              </a:rPr>
              <a:t>Bazylia świetnie komponuje się z rozmaitymi sosami, pieczeniami, zupami oraz sałatkami (w tym niezwykle popularną sałatką Caprese). Świetnie komponuje się chociażby z pomidorami, stąd też stało się ono jednym z najbardziej charakterystycznych elementów dań włoskich i śródziemnomorskich.</a:t>
            </a:r>
            <a:endParaRPr/>
          </a:p>
        </p:txBody>
      </p:sp>
      <p:pic>
        <p:nvPicPr>
          <p:cNvPr id="121" name="Shape 121"/>
          <p:cNvPicPr preferRelativeResize="0"/>
          <p:nvPr/>
        </p:nvPicPr>
        <p:blipFill>
          <a:blip r:embed="rId3">
            <a:alphaModFix/>
          </a:blip>
          <a:stretch>
            <a:fillRect/>
          </a:stretch>
        </p:blipFill>
        <p:spPr>
          <a:xfrm>
            <a:off x="408025" y="2283400"/>
            <a:ext cx="3531000" cy="2354000"/>
          </a:xfrm>
          <a:prstGeom prst="rect">
            <a:avLst/>
          </a:prstGeom>
          <a:noFill/>
          <a:ln>
            <a:noFill/>
          </a:ln>
        </p:spPr>
      </p:pic>
      <p:pic>
        <p:nvPicPr>
          <p:cNvPr id="122" name="Shape 122"/>
          <p:cNvPicPr preferRelativeResize="0"/>
          <p:nvPr/>
        </p:nvPicPr>
        <p:blipFill>
          <a:blip r:embed="rId4">
            <a:alphaModFix/>
          </a:blip>
          <a:stretch>
            <a:fillRect/>
          </a:stretch>
        </p:blipFill>
        <p:spPr>
          <a:xfrm>
            <a:off x="4743325" y="2283400"/>
            <a:ext cx="3741772" cy="235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117700"/>
            <a:ext cx="8520600" cy="8475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pl" sz="4800">
                <a:solidFill>
                  <a:srgbClr val="38761D"/>
                </a:solidFill>
              </a:rPr>
              <a:t>Rozmaryn</a:t>
            </a:r>
            <a:endParaRPr sz="4800">
              <a:solidFill>
                <a:srgbClr val="38761D"/>
              </a:solidFill>
            </a:endParaRPr>
          </a:p>
        </p:txBody>
      </p:sp>
      <p:pic>
        <p:nvPicPr>
          <p:cNvPr id="128" name="Shape 128"/>
          <p:cNvPicPr preferRelativeResize="0"/>
          <p:nvPr/>
        </p:nvPicPr>
        <p:blipFill>
          <a:blip r:embed="rId3">
            <a:alphaModFix/>
          </a:blip>
          <a:stretch>
            <a:fillRect/>
          </a:stretch>
        </p:blipFill>
        <p:spPr>
          <a:xfrm>
            <a:off x="2070575" y="1050675"/>
            <a:ext cx="5002849" cy="375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idx="1" type="body"/>
          </p:nvPr>
        </p:nvSpPr>
        <p:spPr>
          <a:xfrm>
            <a:off x="311700" y="188325"/>
            <a:ext cx="8520600" cy="4380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pl">
                <a:solidFill>
                  <a:schemeClr val="dk1"/>
                </a:solidFill>
                <a:highlight>
                  <a:srgbClr val="FFFFFF"/>
                </a:highlight>
              </a:rPr>
              <a:t>W kuchni, zwłaszcza śródziemnomorskiej i meksykańskiej, liście oraz kwiaty rozmarynu stosuje się przede wszystkim jako przyprawę. Nadaje niepowtarzalny aromat takim mięsom, jak drób, cielęcina, wieprzowina, mięso z królika, dziczyzna oraz jagnięcina.</a:t>
            </a:r>
            <a:endParaRPr/>
          </a:p>
        </p:txBody>
      </p:sp>
      <p:pic>
        <p:nvPicPr>
          <p:cNvPr id="134" name="Shape 134"/>
          <p:cNvPicPr preferRelativeResize="0"/>
          <p:nvPr/>
        </p:nvPicPr>
        <p:blipFill>
          <a:blip r:embed="rId3">
            <a:alphaModFix/>
          </a:blip>
          <a:stretch>
            <a:fillRect/>
          </a:stretch>
        </p:blipFill>
        <p:spPr>
          <a:xfrm>
            <a:off x="430475" y="2219470"/>
            <a:ext cx="3527000" cy="2349450"/>
          </a:xfrm>
          <a:prstGeom prst="rect">
            <a:avLst/>
          </a:prstGeom>
          <a:noFill/>
          <a:ln>
            <a:noFill/>
          </a:ln>
        </p:spPr>
      </p:pic>
      <p:pic>
        <p:nvPicPr>
          <p:cNvPr id="135" name="Shape 135"/>
          <p:cNvPicPr preferRelativeResize="0"/>
          <p:nvPr/>
        </p:nvPicPr>
        <p:blipFill>
          <a:blip r:embed="rId4">
            <a:alphaModFix/>
          </a:blip>
          <a:stretch>
            <a:fillRect/>
          </a:stretch>
        </p:blipFill>
        <p:spPr>
          <a:xfrm>
            <a:off x="4572000" y="2219475"/>
            <a:ext cx="4121201" cy="2288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164775"/>
            <a:ext cx="8520600" cy="8121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pl" sz="4800">
                <a:solidFill>
                  <a:srgbClr val="38761D"/>
                </a:solidFill>
              </a:rPr>
              <a:t>Kolendra</a:t>
            </a:r>
            <a:endParaRPr sz="4800">
              <a:solidFill>
                <a:srgbClr val="38761D"/>
              </a:solidFill>
            </a:endParaRPr>
          </a:p>
        </p:txBody>
      </p:sp>
      <p:pic>
        <p:nvPicPr>
          <p:cNvPr id="141" name="Shape 141"/>
          <p:cNvPicPr preferRelativeResize="0"/>
          <p:nvPr/>
        </p:nvPicPr>
        <p:blipFill>
          <a:blip r:embed="rId3">
            <a:alphaModFix/>
          </a:blip>
          <a:stretch>
            <a:fillRect/>
          </a:stretch>
        </p:blipFill>
        <p:spPr>
          <a:xfrm>
            <a:off x="2333625" y="1258875"/>
            <a:ext cx="4476750" cy="2990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idx="1" type="body"/>
          </p:nvPr>
        </p:nvSpPr>
        <p:spPr>
          <a:xfrm>
            <a:off x="311700" y="70625"/>
            <a:ext cx="8520600" cy="4498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pl">
                <a:solidFill>
                  <a:schemeClr val="dk1"/>
                </a:solidFill>
                <a:highlight>
                  <a:srgbClr val="FFFFFF"/>
                </a:highlight>
              </a:rPr>
              <a:t>Świeże liście kolendry cechują się specyficznym (niekoniecznie przyjemnym) zapachem oraz nieco ostrawym smakiem. Dojrzałe ziarenka natomiast wydzielają łagodny aromat, a ich smak określa się jako ciepły i lekko słodkawy. Przyprawa stosowana jest do wielu rodzajów potraw. Przede wszystkim stanowi ona ważny dodatek do dań pikantnych pochodzących z Indii lub krajów arabskich.</a:t>
            </a:r>
            <a:endParaRPr/>
          </a:p>
        </p:txBody>
      </p:sp>
      <p:pic>
        <p:nvPicPr>
          <p:cNvPr id="147" name="Shape 147"/>
          <p:cNvPicPr preferRelativeResize="0"/>
          <p:nvPr/>
        </p:nvPicPr>
        <p:blipFill>
          <a:blip r:embed="rId3">
            <a:alphaModFix/>
          </a:blip>
          <a:stretch>
            <a:fillRect/>
          </a:stretch>
        </p:blipFill>
        <p:spPr>
          <a:xfrm>
            <a:off x="1091975" y="2083300"/>
            <a:ext cx="2003525" cy="2765949"/>
          </a:xfrm>
          <a:prstGeom prst="rect">
            <a:avLst/>
          </a:prstGeom>
          <a:noFill/>
          <a:ln>
            <a:noFill/>
          </a:ln>
        </p:spPr>
      </p:pic>
      <p:pic>
        <p:nvPicPr>
          <p:cNvPr id="148" name="Shape 148"/>
          <p:cNvPicPr preferRelativeResize="0"/>
          <p:nvPr/>
        </p:nvPicPr>
        <p:blipFill rotWithShape="1">
          <a:blip r:embed="rId4">
            <a:alphaModFix/>
          </a:blip>
          <a:srcRect b="0" l="5290" r="-5290" t="0"/>
          <a:stretch/>
        </p:blipFill>
        <p:spPr>
          <a:xfrm>
            <a:off x="5087250" y="2083300"/>
            <a:ext cx="2003525" cy="27659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idx="1" type="body"/>
          </p:nvPr>
        </p:nvSpPr>
        <p:spPr>
          <a:xfrm>
            <a:off x="311700" y="129475"/>
            <a:ext cx="8520600" cy="443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pl" sz="3600"/>
              <a:t>KONIEC</a:t>
            </a:r>
            <a:endParaRPr b="1" sz="3600"/>
          </a:p>
          <a:p>
            <a:pPr indent="0" lvl="0" marL="0" rtl="0" algn="ctr">
              <a:spcBef>
                <a:spcPts val="1600"/>
              </a:spcBef>
              <a:spcAft>
                <a:spcPts val="1600"/>
              </a:spcAft>
              <a:buNone/>
            </a:pPr>
            <a:r>
              <a:rPr lang="pl" sz="2400"/>
              <a:t>Opracowała:Ania Duszak 2TLS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title"/>
          </p:nvPr>
        </p:nvSpPr>
        <p:spPr>
          <a:xfrm>
            <a:off x="311700" y="176550"/>
            <a:ext cx="8520600" cy="8592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pl" sz="4800">
                <a:solidFill>
                  <a:srgbClr val="38761D"/>
                </a:solidFill>
              </a:rPr>
              <a:t>Mięta</a:t>
            </a:r>
            <a:endParaRPr sz="4800">
              <a:solidFill>
                <a:srgbClr val="38761D"/>
              </a:solidFill>
            </a:endParaRPr>
          </a:p>
        </p:txBody>
      </p:sp>
      <p:pic>
        <p:nvPicPr>
          <p:cNvPr id="63" name="Shape 63"/>
          <p:cNvPicPr preferRelativeResize="0"/>
          <p:nvPr/>
        </p:nvPicPr>
        <p:blipFill>
          <a:blip r:embed="rId3">
            <a:alphaModFix/>
          </a:blip>
          <a:stretch>
            <a:fillRect/>
          </a:stretch>
        </p:blipFill>
        <p:spPr>
          <a:xfrm>
            <a:off x="2113050" y="1348225"/>
            <a:ext cx="4618126" cy="3024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idx="1" type="body"/>
          </p:nvPr>
        </p:nvSpPr>
        <p:spPr>
          <a:xfrm>
            <a:off x="311700" y="176550"/>
            <a:ext cx="8520600" cy="43923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pl" sz="2400">
                <a:solidFill>
                  <a:schemeClr val="dk1"/>
                </a:solidFill>
                <a:highlight>
                  <a:srgbClr val="FFFFFF"/>
                </a:highlight>
              </a:rPr>
              <a:t>Przede wszystkim mięta idealnie komponuje się z deserami. Świeże liście rośliny bardzo często dekorują lody, ciasta, sorbety lub inne specjały owocowe.</a:t>
            </a:r>
            <a:endParaRPr sz="2400"/>
          </a:p>
        </p:txBody>
      </p:sp>
      <p:pic>
        <p:nvPicPr>
          <p:cNvPr id="69" name="Shape 69"/>
          <p:cNvPicPr preferRelativeResize="0"/>
          <p:nvPr/>
        </p:nvPicPr>
        <p:blipFill>
          <a:blip r:embed="rId3">
            <a:alphaModFix/>
          </a:blip>
          <a:stretch>
            <a:fillRect/>
          </a:stretch>
        </p:blipFill>
        <p:spPr>
          <a:xfrm>
            <a:off x="311700" y="1977375"/>
            <a:ext cx="3715500" cy="2462851"/>
          </a:xfrm>
          <a:prstGeom prst="rect">
            <a:avLst/>
          </a:prstGeom>
          <a:noFill/>
          <a:ln>
            <a:noFill/>
          </a:ln>
        </p:spPr>
      </p:pic>
      <p:pic>
        <p:nvPicPr>
          <p:cNvPr id="70" name="Shape 70"/>
          <p:cNvPicPr preferRelativeResize="0"/>
          <p:nvPr/>
        </p:nvPicPr>
        <p:blipFill>
          <a:blip r:embed="rId4">
            <a:alphaModFix/>
          </a:blip>
          <a:stretch>
            <a:fillRect/>
          </a:stretch>
        </p:blipFill>
        <p:spPr>
          <a:xfrm>
            <a:off x="5335950" y="1531250"/>
            <a:ext cx="3355100" cy="3355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141250"/>
            <a:ext cx="8520600" cy="87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sz="4800">
                <a:solidFill>
                  <a:srgbClr val="38761D"/>
                </a:solidFill>
              </a:rPr>
              <a:t>Tymianek</a:t>
            </a:r>
            <a:endParaRPr sz="4800">
              <a:solidFill>
                <a:srgbClr val="38761D"/>
              </a:solidFill>
            </a:endParaRPr>
          </a:p>
        </p:txBody>
      </p:sp>
      <p:pic>
        <p:nvPicPr>
          <p:cNvPr id="76" name="Shape 76"/>
          <p:cNvPicPr preferRelativeResize="0"/>
          <p:nvPr/>
        </p:nvPicPr>
        <p:blipFill>
          <a:blip r:embed="rId3">
            <a:alphaModFix/>
          </a:blip>
          <a:stretch>
            <a:fillRect/>
          </a:stretch>
        </p:blipFill>
        <p:spPr>
          <a:xfrm>
            <a:off x="2095075" y="1182125"/>
            <a:ext cx="5054850" cy="3184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idx="1" type="body"/>
          </p:nvPr>
        </p:nvSpPr>
        <p:spPr>
          <a:xfrm>
            <a:off x="311700" y="153000"/>
            <a:ext cx="8520600" cy="4416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pl">
                <a:solidFill>
                  <a:schemeClr val="dk1"/>
                </a:solidFill>
                <a:highlight>
                  <a:srgbClr val="FFFFFF"/>
                </a:highlight>
              </a:rPr>
              <a:t>Tymianek stosuje się głównie do przyprawiania mięs, ryb, sosów i makaronów. Najczęściej dodaje się go dań włoskich, greckich i francuskich. Świetnie sprawdzi się jako składnik potraw z grzybów, pomidorów i tych przygotowanych na bazie czerwonego wina.</a:t>
            </a:r>
            <a:endParaRPr/>
          </a:p>
        </p:txBody>
      </p:sp>
      <p:pic>
        <p:nvPicPr>
          <p:cNvPr id="82" name="Shape 82"/>
          <p:cNvPicPr preferRelativeResize="0"/>
          <p:nvPr/>
        </p:nvPicPr>
        <p:blipFill>
          <a:blip r:embed="rId3">
            <a:alphaModFix/>
          </a:blip>
          <a:stretch>
            <a:fillRect/>
          </a:stretch>
        </p:blipFill>
        <p:spPr>
          <a:xfrm>
            <a:off x="429400" y="2251575"/>
            <a:ext cx="3478251" cy="2317425"/>
          </a:xfrm>
          <a:prstGeom prst="rect">
            <a:avLst/>
          </a:prstGeom>
          <a:noFill/>
          <a:ln>
            <a:noFill/>
          </a:ln>
        </p:spPr>
      </p:pic>
      <p:pic>
        <p:nvPicPr>
          <p:cNvPr id="83" name="Shape 83"/>
          <p:cNvPicPr preferRelativeResize="0"/>
          <p:nvPr/>
        </p:nvPicPr>
        <p:blipFill>
          <a:blip r:embed="rId4">
            <a:alphaModFix/>
          </a:blip>
          <a:stretch>
            <a:fillRect/>
          </a:stretch>
        </p:blipFill>
        <p:spPr>
          <a:xfrm>
            <a:off x="4849900" y="2250867"/>
            <a:ext cx="3478250" cy="23188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311700" y="211850"/>
            <a:ext cx="8520600" cy="8946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pl" sz="4800">
                <a:solidFill>
                  <a:srgbClr val="38761D"/>
                </a:solidFill>
              </a:rPr>
              <a:t>Natka pietruszki</a:t>
            </a:r>
            <a:endParaRPr sz="4800">
              <a:solidFill>
                <a:srgbClr val="38761D"/>
              </a:solidFill>
            </a:endParaRPr>
          </a:p>
        </p:txBody>
      </p:sp>
      <p:pic>
        <p:nvPicPr>
          <p:cNvPr id="89" name="Shape 89"/>
          <p:cNvPicPr preferRelativeResize="0"/>
          <p:nvPr/>
        </p:nvPicPr>
        <p:blipFill>
          <a:blip r:embed="rId3">
            <a:alphaModFix/>
          </a:blip>
          <a:stretch>
            <a:fillRect/>
          </a:stretch>
        </p:blipFill>
        <p:spPr>
          <a:xfrm>
            <a:off x="2282425" y="1435350"/>
            <a:ext cx="4579150" cy="3212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1" type="body"/>
          </p:nvPr>
        </p:nvSpPr>
        <p:spPr>
          <a:xfrm>
            <a:off x="311700" y="117700"/>
            <a:ext cx="8520600" cy="445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pl">
                <a:solidFill>
                  <a:schemeClr val="dk1"/>
                </a:solidFill>
                <a:highlight>
                  <a:srgbClr val="FFFFFF"/>
                </a:highlight>
              </a:rPr>
              <a:t>Natka pietruszki od lat jest w Polsce jednym z najpopularniejszych dodatków do dań. Jej kolor, zapach oraz smak skutecznie nadają potrawom odpowiedniej prezencji i unikatowego charakteru. Zielenina bardzo często wchodzi w skład zup – najczęściej dodaje się ją do tradycyjnego rosołu, ale można nią doprawić np. zupę jarzynową, pomidorową, fasolową, krupnik i wiele innych.</a:t>
            </a:r>
            <a:endParaRPr/>
          </a:p>
        </p:txBody>
      </p:sp>
      <p:pic>
        <p:nvPicPr>
          <p:cNvPr id="95" name="Shape 95"/>
          <p:cNvPicPr preferRelativeResize="0"/>
          <p:nvPr/>
        </p:nvPicPr>
        <p:blipFill>
          <a:blip r:embed="rId3">
            <a:alphaModFix/>
          </a:blip>
          <a:stretch>
            <a:fillRect/>
          </a:stretch>
        </p:blipFill>
        <p:spPr>
          <a:xfrm>
            <a:off x="360544" y="2306950"/>
            <a:ext cx="3801924" cy="2518775"/>
          </a:xfrm>
          <a:prstGeom prst="rect">
            <a:avLst/>
          </a:prstGeom>
          <a:noFill/>
          <a:ln>
            <a:noFill/>
          </a:ln>
        </p:spPr>
      </p:pic>
      <p:pic>
        <p:nvPicPr>
          <p:cNvPr id="96" name="Shape 96"/>
          <p:cNvPicPr preferRelativeResize="0"/>
          <p:nvPr/>
        </p:nvPicPr>
        <p:blipFill>
          <a:blip r:embed="rId4">
            <a:alphaModFix/>
          </a:blip>
          <a:stretch>
            <a:fillRect/>
          </a:stretch>
        </p:blipFill>
        <p:spPr>
          <a:xfrm>
            <a:off x="4759550" y="2306950"/>
            <a:ext cx="3938475" cy="251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141250"/>
            <a:ext cx="8520600" cy="8829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pl" sz="4800">
                <a:solidFill>
                  <a:srgbClr val="38761D"/>
                </a:solidFill>
              </a:rPr>
              <a:t>Koperek</a:t>
            </a:r>
            <a:endParaRPr sz="4800">
              <a:solidFill>
                <a:srgbClr val="38761D"/>
              </a:solidFill>
            </a:endParaRPr>
          </a:p>
        </p:txBody>
      </p:sp>
      <p:pic>
        <p:nvPicPr>
          <p:cNvPr id="102" name="Shape 102"/>
          <p:cNvPicPr preferRelativeResize="0"/>
          <p:nvPr/>
        </p:nvPicPr>
        <p:blipFill>
          <a:blip r:embed="rId3">
            <a:alphaModFix/>
          </a:blip>
          <a:stretch>
            <a:fillRect/>
          </a:stretch>
        </p:blipFill>
        <p:spPr>
          <a:xfrm>
            <a:off x="2089514" y="1024000"/>
            <a:ext cx="4964978" cy="3684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idx="1" type="body"/>
          </p:nvPr>
        </p:nvSpPr>
        <p:spPr>
          <a:xfrm>
            <a:off x="311700" y="82400"/>
            <a:ext cx="8520600" cy="44865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pl">
                <a:solidFill>
                  <a:schemeClr val="dk1"/>
                </a:solidFill>
                <a:highlight>
                  <a:srgbClr val="FFFFFF"/>
                </a:highlight>
              </a:rPr>
              <a:t>Koper ogrodowy znajduje w kuchni niezwykle szerokie zastosowanie. W polskiej tradycji kulinarnej znany jest on przede wszystkim jako ważny dodatek do ziemniaków oraz klasycznej mizerii. Łodyga rośliny stanowi również istotny element zaprawy do kiszonych ogórków. Koper nadaje wyjątkowego aromatu różnym delikatnym sosom sałatkowym, daniom rybnym.</a:t>
            </a:r>
            <a:endParaRPr/>
          </a:p>
        </p:txBody>
      </p:sp>
      <p:pic>
        <p:nvPicPr>
          <p:cNvPr id="108" name="Shape 108"/>
          <p:cNvPicPr preferRelativeResize="0"/>
          <p:nvPr/>
        </p:nvPicPr>
        <p:blipFill>
          <a:blip r:embed="rId3">
            <a:alphaModFix/>
          </a:blip>
          <a:stretch>
            <a:fillRect/>
          </a:stretch>
        </p:blipFill>
        <p:spPr>
          <a:xfrm>
            <a:off x="454025" y="2128775"/>
            <a:ext cx="3441849" cy="2620250"/>
          </a:xfrm>
          <a:prstGeom prst="rect">
            <a:avLst/>
          </a:prstGeom>
          <a:noFill/>
          <a:ln>
            <a:noFill/>
          </a:ln>
        </p:spPr>
      </p:pic>
      <p:pic>
        <p:nvPicPr>
          <p:cNvPr id="109" name="Shape 109"/>
          <p:cNvPicPr preferRelativeResize="0"/>
          <p:nvPr/>
        </p:nvPicPr>
        <p:blipFill>
          <a:blip r:embed="rId4">
            <a:alphaModFix/>
          </a:blip>
          <a:stretch>
            <a:fillRect/>
          </a:stretch>
        </p:blipFill>
        <p:spPr>
          <a:xfrm>
            <a:off x="4572000" y="2128775"/>
            <a:ext cx="4173125" cy="2620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